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1" r:id="rId3"/>
    <p:sldId id="274" r:id="rId4"/>
    <p:sldId id="275" r:id="rId5"/>
    <p:sldId id="281" r:id="rId6"/>
    <p:sldId id="322" r:id="rId7"/>
    <p:sldId id="352" r:id="rId8"/>
    <p:sldId id="353" r:id="rId9"/>
    <p:sldId id="354" r:id="rId10"/>
    <p:sldId id="355" r:id="rId11"/>
    <p:sldId id="356" r:id="rId12"/>
    <p:sldId id="357" r:id="rId13"/>
    <p:sldId id="351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296" r:id="rId22"/>
    <p:sldId id="297" r:id="rId23"/>
    <p:sldId id="298" r:id="rId24"/>
    <p:sldId id="299" r:id="rId25"/>
  </p:sldIdLst>
  <p:sldSz cx="12188825" cy="6858000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1/10/2019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1/10/2019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leadershipfreak.blog/2015/08/24/13-multipliers-that-elevate-average-to-remarkable/" TargetMode="Externa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d/3.0/" TargetMode="External"/><Relationship Id="rId5" Type="http://schemas.openxmlformats.org/officeDocument/2006/relationships/hyperlink" Target="https://blog.gvsig.org/2013/06/24/gvsig-2-0-symbols-library-%c2%93ocha-humanitarian%c2%94/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edublogs.misd.net/jaustin/2013/04/14/cues-questions-and-advanced-organizers/" TargetMode="Externa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middleschoolmattersblog.blogspot.com/2012/11/grammar-at-glance.html" TargetMode="Externa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ux.stackexchange.com/questions/89744/button-for-play-but-from-beginning-for-a-scrubber-ux" TargetMode="Externa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www.michellesmirror.com/2014/01/no-racism-no-sexism-just-dancing-in-our.html" TargetMode="External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clavesliderazgoresponsable.blogspot.com/2014/10/el-arte-de-controlar-la-comunicacion-no.html" TargetMode="External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edtech4beginners.com/2017/05/22/fidget-spinners-can-be-a-fantastic-teaching-resource/" TargetMode="Externa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blog.hansdezwart.nl/category/innovation-2/" TargetMode="Externa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www.weightymatters.ca/2015/05/when-it-comes-to-lifestyle-change.html" TargetMode="Externa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S8GH6xjrt8w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mrstoutsblog.blogspot.com/2011_11_01_archive.html" TargetMode="Externa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mappingignorance.org/2015/09/21/language-semantics-and-discourse-into-the-landscape-model-of-reading/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s://unexpectedincommonhours.wordpress.com/tag/colloquialisms/" TargetMode="Externa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s://workjoy.wordpress.com/2011/02/15/one-easy-way-to-fail-a-job-interview/" TargetMode="Externa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www.punditcafe.com/language/correct-pronunciation-commonly-mispronounced-words/attachment/7-dengue/" TargetMode="Externa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br>
              <a:rPr lang="en-US" sz="4400" dirty="0"/>
            </a:br>
            <a:r>
              <a:rPr lang="en-US" sz="4400" dirty="0"/>
              <a:t>Exam TK0-201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2, Day 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non-verbal communication</a:t>
            </a:r>
          </a:p>
          <a:p>
            <a:pPr lvl="1"/>
            <a:r>
              <a:rPr lang="en-US" dirty="0"/>
              <a:t>Use of eye contact</a:t>
            </a:r>
          </a:p>
          <a:p>
            <a:pPr lvl="1"/>
            <a:r>
              <a:rPr lang="en-US" dirty="0"/>
              <a:t>Gestures</a:t>
            </a:r>
          </a:p>
          <a:p>
            <a:pPr lvl="1"/>
            <a:r>
              <a:rPr lang="en-US" dirty="0"/>
              <a:t>Silence</a:t>
            </a:r>
          </a:p>
          <a:p>
            <a:pPr lvl="1"/>
            <a:r>
              <a:rPr lang="en-US" dirty="0"/>
              <a:t>Pauses</a:t>
            </a:r>
          </a:p>
          <a:p>
            <a:pPr lvl="1"/>
            <a:r>
              <a:rPr lang="en-US" dirty="0"/>
              <a:t>Movement </a:t>
            </a:r>
          </a:p>
          <a:p>
            <a:pPr lvl="1"/>
            <a:r>
              <a:rPr lang="en-US" dirty="0"/>
              <a:t>Facial expressions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3C12519-EA7A-4E50-934E-2751295561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98323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63A5E1-3D99-49E1-AEBE-9C3A05BD9869}"/>
              </a:ext>
            </a:extLst>
          </p:cNvPr>
          <p:cNvSpPr txBox="1"/>
          <p:nvPr/>
        </p:nvSpPr>
        <p:spPr>
          <a:xfrm>
            <a:off x="6246814" y="488823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leadershipfreak.blog/2015/08/24/13-multipliers-that-elevate-average-to-remarkable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06901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 technical non-verbal tools such as emoticons</a:t>
            </a:r>
          </a:p>
          <a:p>
            <a:pPr lvl="1"/>
            <a:r>
              <a:rPr lang="en-US" dirty="0"/>
              <a:t>Icons</a:t>
            </a:r>
          </a:p>
          <a:p>
            <a:pPr lvl="1"/>
            <a:r>
              <a:rPr lang="en-US" dirty="0"/>
              <a:t>Symbols</a:t>
            </a:r>
          </a:p>
          <a:p>
            <a:pPr lvl="1"/>
            <a:r>
              <a:rPr lang="en-US" dirty="0"/>
              <a:t>Emojis? 🤔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82AE698-F17A-4350-B92D-EB1809F891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2" y="1905000"/>
            <a:ext cx="4419600" cy="244459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AACA13-45D7-46B4-97D5-860237C1E3EF}"/>
              </a:ext>
            </a:extLst>
          </p:cNvPr>
          <p:cNvSpPr txBox="1"/>
          <p:nvPr/>
        </p:nvSpPr>
        <p:spPr>
          <a:xfrm>
            <a:off x="6246812" y="434959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blog.gvsig.org/2013/06/24/gvsig-2-0-symbols-library-%c2%93ocha-humanitarian%c2%94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d/3.0/"/>
              </a:rPr>
              <a:t>CC BY-ND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7085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 a variety of methods for communicating the course plan to learners</a:t>
            </a:r>
          </a:p>
          <a:p>
            <a:pPr lvl="1"/>
            <a:r>
              <a:rPr lang="en-US" dirty="0"/>
              <a:t>Course overviews</a:t>
            </a:r>
          </a:p>
          <a:p>
            <a:pPr lvl="1"/>
            <a:r>
              <a:rPr lang="en-US" dirty="0"/>
              <a:t>Advanced organizers</a:t>
            </a:r>
          </a:p>
          <a:p>
            <a:pPr lvl="1"/>
            <a:r>
              <a:rPr lang="en-US" dirty="0"/>
              <a:t>Session summaries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0E92633-0A4D-4A09-B0FE-A5F2A107EA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484811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1D6DD8-C715-4396-B33C-E0C8AF95C81B}"/>
              </a:ext>
            </a:extLst>
          </p:cNvPr>
          <p:cNvSpPr txBox="1"/>
          <p:nvPr/>
        </p:nvSpPr>
        <p:spPr>
          <a:xfrm>
            <a:off x="6246814" y="438981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edublogs.misd.net/jaustin/2013/04/14/cues-questions-and-advanced-organizer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29618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pronounce words correctly and use suitable grammar and syntax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A9B54619-B0D4-4433-8B1D-82B973A4B4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08883" y="1905000"/>
            <a:ext cx="4295459" cy="4267200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7A388B3-C41D-48FA-8AD6-DED4D03C3EC7}"/>
              </a:ext>
            </a:extLst>
          </p:cNvPr>
          <p:cNvSpPr txBox="1"/>
          <p:nvPr/>
        </p:nvSpPr>
        <p:spPr>
          <a:xfrm>
            <a:off x="6308883" y="6172200"/>
            <a:ext cx="42954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middleschoolmattersblog.blogspot.com/2012/11/grammar-at-glance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75112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explain and clarify content points through</a:t>
            </a:r>
          </a:p>
          <a:p>
            <a:pPr lvl="1"/>
            <a:r>
              <a:rPr lang="en-US" dirty="0"/>
              <a:t>Inflection</a:t>
            </a:r>
          </a:p>
          <a:p>
            <a:pPr lvl="1"/>
            <a:r>
              <a:rPr lang="en-US" dirty="0"/>
              <a:t>Emphasis </a:t>
            </a:r>
          </a:p>
          <a:p>
            <a:pPr lvl="1"/>
            <a:r>
              <a:rPr lang="en-US" dirty="0"/>
              <a:t>Pauses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B189242-8FBF-42A8-8221-7FC383969C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2971799" cy="297179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BCB520-F961-4FE4-9ABE-50068902E88B}"/>
              </a:ext>
            </a:extLst>
          </p:cNvPr>
          <p:cNvSpPr txBox="1"/>
          <p:nvPr/>
        </p:nvSpPr>
        <p:spPr>
          <a:xfrm>
            <a:off x="6246814" y="4837846"/>
            <a:ext cx="2971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ux.stackexchange.com/questions/89744/button-for-play-but-from-beginning-for-a-scrubber-ux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324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ensure verbal and non-verbal communication is free of bias</a:t>
            </a:r>
          </a:p>
          <a:p>
            <a:pPr lvl="1"/>
            <a:r>
              <a:rPr lang="en-US" dirty="0"/>
              <a:t>Sexual</a:t>
            </a:r>
          </a:p>
          <a:p>
            <a:pPr lvl="1"/>
            <a:r>
              <a:rPr lang="en-US" dirty="0"/>
              <a:t>Racial</a:t>
            </a:r>
          </a:p>
          <a:p>
            <a:pPr lvl="1"/>
            <a:r>
              <a:rPr lang="en-US" dirty="0"/>
              <a:t>Religious</a:t>
            </a:r>
          </a:p>
          <a:p>
            <a:pPr lvl="1"/>
            <a:r>
              <a:rPr lang="en-US" dirty="0"/>
              <a:t>Cultural </a:t>
            </a:r>
          </a:p>
          <a:p>
            <a:pPr lvl="1"/>
            <a:r>
              <a:rPr lang="en-US" dirty="0"/>
              <a:t>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3526B6F-9613-4189-92EA-C2172FFB61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23469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608283-F05F-4AE2-A622-B1371EC12283}"/>
              </a:ext>
            </a:extLst>
          </p:cNvPr>
          <p:cNvSpPr txBox="1"/>
          <p:nvPr/>
        </p:nvSpPr>
        <p:spPr>
          <a:xfrm>
            <a:off x="6246814" y="5228469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michellesmirror.com/2014/01/no-racism-no-sexism-just-dancing-in-our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48265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employ purposeful body language to enhance learning</a:t>
            </a:r>
          </a:p>
          <a:p>
            <a:pPr lvl="1"/>
            <a:r>
              <a:rPr lang="en-US" dirty="0"/>
              <a:t>What body language postures do we need to avoid or use sparingly?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C538360-CD07-4DBB-83B1-77B3BA4753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938423" y="1901976"/>
            <a:ext cx="4194589" cy="304626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351E95-D1FD-46FD-93FE-B66959833ABA}"/>
              </a:ext>
            </a:extLst>
          </p:cNvPr>
          <p:cNvSpPr txBox="1"/>
          <p:nvPr/>
        </p:nvSpPr>
        <p:spPr>
          <a:xfrm>
            <a:off x="5938423" y="4947122"/>
            <a:ext cx="35124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5" tooltip="http://clavesliderazgoresponsable.blogspot.com/2014/10/el-arte-de-controlar-la-comunicacion-no.html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6" tooltip="https://creativecommons.org/licenses/by-nc-nd/3.0/"/>
              </a:rPr>
              <a:t>CC BY-NC-ND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64413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minimize distracting trainer behaviors</a:t>
            </a:r>
          </a:p>
          <a:p>
            <a:pPr lvl="1"/>
            <a:r>
              <a:rPr lang="en-US" dirty="0"/>
              <a:t>Playing with object in hand</a:t>
            </a:r>
          </a:p>
          <a:p>
            <a:pPr lvl="1"/>
            <a:r>
              <a:rPr lang="en-US" dirty="0"/>
              <a:t>Making noise with change in a pocket</a:t>
            </a:r>
          </a:p>
          <a:p>
            <a:pPr lvl="1"/>
            <a:r>
              <a:rPr lang="en-US" dirty="0"/>
              <a:t>Nervously rocking or pacing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C6A9C38-58E9-4B16-94A0-70765A9D4C4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23013" y="1905000"/>
            <a:ext cx="4267200" cy="42672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BAACAC4-33EE-44E2-B534-4BE47BD9928F}"/>
              </a:ext>
            </a:extLst>
          </p:cNvPr>
          <p:cNvSpPr txBox="1"/>
          <p:nvPr/>
        </p:nvSpPr>
        <p:spPr>
          <a:xfrm>
            <a:off x="6323013" y="61722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dtech4beginners.com/2017/05/22/fidget-spinners-can-be-a-fantastic-teaching-resource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4915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</a:t>
            </a:r>
          </a:p>
          <a:p>
            <a:pPr lvl="1"/>
            <a:r>
              <a:rPr lang="en-US" dirty="0"/>
              <a:t>For the classroom trainer:</a:t>
            </a:r>
          </a:p>
          <a:p>
            <a:pPr lvl="2"/>
            <a:r>
              <a:rPr lang="en-US" dirty="0"/>
              <a:t>Use body language and other non-verbal techniques to minimize or eliminate learner disruptions</a:t>
            </a:r>
          </a:p>
          <a:p>
            <a:pPr lvl="1"/>
            <a:r>
              <a:rPr lang="en-US" dirty="0"/>
              <a:t>For the virtual trainer:</a:t>
            </a:r>
          </a:p>
          <a:p>
            <a:pPr lvl="2"/>
            <a:r>
              <a:rPr lang="en-US" dirty="0"/>
              <a:t>Use private chat and group agreements to mitigate disruptions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16FA2A0-7691-4655-A413-C826BED580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3" y="1966912"/>
            <a:ext cx="4419600" cy="414337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A8A0E3-6BAA-427D-8046-DFCDBF2923F3}"/>
              </a:ext>
            </a:extLst>
          </p:cNvPr>
          <p:cNvSpPr txBox="1"/>
          <p:nvPr/>
        </p:nvSpPr>
        <p:spPr>
          <a:xfrm>
            <a:off x="6246813" y="6110287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blog.hansdezwart.nl/category/innovation-2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8269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course overviews, advanced organizers and session summaries at appropriate times to orientate learners and link key learning points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AF55F75-D228-4DA7-8EE3-4D8071CC1C1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2" y="1924878"/>
            <a:ext cx="4419600" cy="2319506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692141-B83C-41FD-860C-4BD2FFEA7021}"/>
              </a:ext>
            </a:extLst>
          </p:cNvPr>
          <p:cNvSpPr txBox="1"/>
          <p:nvPr/>
        </p:nvSpPr>
        <p:spPr>
          <a:xfrm>
            <a:off x="6246812" y="4244384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weightymatters.ca/2015/05/when-it-comes-to-lifestyle-change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8038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267200"/>
          </a:xfrm>
        </p:spPr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F10151E-BBFE-4342-BB11-0513E7DEF5AD}"/>
              </a:ext>
            </a:extLst>
          </p:cNvPr>
          <p:cNvSpPr/>
          <p:nvPr/>
        </p:nvSpPr>
        <p:spPr>
          <a:xfrm flipH="1">
            <a:off x="10265672" y="2781300"/>
            <a:ext cx="1905000" cy="76200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33C5E62-7A7A-46F5-9A19-D7A19F05C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3" name="Online Media 2" title="The Learning Dude (TLD) - CTT+ Certification Video">
            <a:hlinkClick r:id="" action="ppaction://media"/>
            <a:extLst>
              <a:ext uri="{FF2B5EF4-FFF2-40B4-BE49-F238E27FC236}">
                <a16:creationId xmlns:a16="http://schemas.microsoft.com/office/drawing/2014/main" id="{841E8CE9-1CB8-4727-B7B9-B06B443E48D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2412" y="857249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46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Correct vocabulary, grammar and syntax</a:t>
            </a:r>
          </a:p>
          <a:p>
            <a:pPr lvl="1"/>
            <a:r>
              <a:rPr lang="en-US" dirty="0"/>
              <a:t>Appropriate colloquialisms, technical terms, acronyms and organizational jargon that can be used to clarify content</a:t>
            </a:r>
          </a:p>
          <a:p>
            <a:pPr lvl="1"/>
            <a:r>
              <a:rPr lang="en-US" dirty="0"/>
              <a:t>Elements of the voice (e.g., tone, rhythm, volume, inflection and pace)</a:t>
            </a:r>
          </a:p>
          <a:p>
            <a:pPr lvl="1"/>
            <a:r>
              <a:rPr lang="en-US" dirty="0"/>
              <a:t>Verbal articulation (e.g., proper pronunciation and enunciation, fluidity of speech and lack of distracting expressions)</a:t>
            </a:r>
          </a:p>
          <a:p>
            <a:pPr lvl="1"/>
            <a:r>
              <a:rPr lang="en-US" dirty="0"/>
              <a:t>Non-verbal communication (e.g., use of eye contact, gestures, silence, pauses, movement and facial expressions)</a:t>
            </a:r>
          </a:p>
          <a:p>
            <a:pPr lvl="1"/>
            <a:r>
              <a:rPr lang="en-US" dirty="0"/>
              <a:t>Technical non-verbal tools such as emoticons</a:t>
            </a:r>
          </a:p>
          <a:p>
            <a:pPr lvl="1"/>
            <a:r>
              <a:rPr lang="en-US" dirty="0"/>
              <a:t>A variety of methods for communicating the course plan to learners (e.g., course overviews, advanced organizers or session summaries)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Pronounce words correctly and use suitable grammar and syntax</a:t>
            </a:r>
          </a:p>
          <a:p>
            <a:pPr lvl="1"/>
            <a:r>
              <a:rPr lang="en-US" dirty="0"/>
              <a:t>Explain and clarify content points through inflection, emphasis and pauses</a:t>
            </a:r>
          </a:p>
          <a:p>
            <a:pPr lvl="1"/>
            <a:r>
              <a:rPr lang="en-US" dirty="0"/>
              <a:t>Ensure verbal and non-verbal communication is free of bias (e.g., sexual, racial, religious, cultural and age)</a:t>
            </a:r>
          </a:p>
          <a:p>
            <a:pPr lvl="1"/>
            <a:r>
              <a:rPr lang="en-US" dirty="0"/>
              <a:t>Employ purposeful body language to enhance learning</a:t>
            </a:r>
          </a:p>
          <a:p>
            <a:pPr lvl="1"/>
            <a:r>
              <a:rPr lang="en-US" dirty="0"/>
              <a:t>Minimize distracting trainer behaviors (e.g., playing with object in hand, making noise with change in a pocket or nervously rocking or pacing)</a:t>
            </a:r>
          </a:p>
          <a:p>
            <a:pPr lvl="1"/>
            <a:r>
              <a:rPr lang="en-US" dirty="0"/>
              <a:t>For the classroom trainer, use body language and other non-verbal techniques to minimize or eliminate learner disruptions. For Virtual Trainer, use private chat and group agreements to mitigate disruptions</a:t>
            </a:r>
          </a:p>
          <a:p>
            <a:pPr lvl="1"/>
            <a:r>
              <a:rPr lang="en-US" dirty="0"/>
              <a:t>Use course overviews, advanced organizers and session summaries at appropriate times to orientate learners and link key learning points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</a:t>
            </a:r>
          </a:p>
          <a:p>
            <a:pPr lvl="1"/>
            <a:r>
              <a:rPr lang="en-US" sz="2400" dirty="0"/>
              <a:t>Ch. 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844458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3.0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3.0 Instructor Credibility and Communications</a:t>
            </a:r>
          </a:p>
          <a:p>
            <a:pPr lvl="1"/>
            <a:r>
              <a:rPr lang="en-US" strike="sngStrike" dirty="0">
                <a:solidFill>
                  <a:srgbClr val="FF0000"/>
                </a:solidFill>
              </a:rPr>
              <a:t>3A Demonstrate professional conduct and content expertise.</a:t>
            </a:r>
          </a:p>
          <a:p>
            <a:pPr lvl="1"/>
            <a:r>
              <a:rPr lang="en-US" dirty="0"/>
              <a:t>3B Use communication and presentation skills to facilitate learning.</a:t>
            </a:r>
          </a:p>
          <a:p>
            <a:pPr lvl="2"/>
            <a:r>
              <a:rPr lang="en-US" dirty="0"/>
              <a:t>Today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Use communication and presentation skills to facilitate learning</a:t>
            </a:r>
          </a:p>
          <a:p>
            <a:pPr lvl="1"/>
            <a:r>
              <a:rPr lang="en-US" dirty="0"/>
              <a:t>What do we mean by “communication and presentation skills ”?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C884859-E2A6-4784-AC04-A4EAA8A3F3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23013" y="1905000"/>
            <a:ext cx="4267200" cy="426720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DBC1C1B-B07A-4067-88C3-2BCF52ACA9D1}"/>
              </a:ext>
            </a:extLst>
          </p:cNvPr>
          <p:cNvSpPr txBox="1"/>
          <p:nvPr/>
        </p:nvSpPr>
        <p:spPr>
          <a:xfrm>
            <a:off x="6323013" y="61722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mrstoutsblog.blogspot.com/2011_11_01_archive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correct</a:t>
            </a:r>
          </a:p>
          <a:p>
            <a:pPr lvl="1"/>
            <a:r>
              <a:rPr lang="en-US" dirty="0"/>
              <a:t>Vocabulary</a:t>
            </a:r>
          </a:p>
          <a:p>
            <a:pPr lvl="1"/>
            <a:r>
              <a:rPr lang="en-US" dirty="0"/>
              <a:t>Grammar </a:t>
            </a:r>
          </a:p>
          <a:p>
            <a:pPr lvl="1"/>
            <a:r>
              <a:rPr lang="en-US" dirty="0"/>
              <a:t>Syntax</a:t>
            </a:r>
          </a:p>
          <a:p>
            <a:pPr marL="301752" lvl="1" indent="0">
              <a:buNone/>
            </a:pPr>
            <a:r>
              <a:rPr lang="en-US" dirty="0"/>
              <a:t>A.k.a. language skills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A9FE8F0B-6A71-4C77-9D41-08819878CA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432550" y="2014537"/>
            <a:ext cx="4048125" cy="4048125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4313CEA-3A91-4F5C-91B7-A0837644D69C}"/>
              </a:ext>
            </a:extLst>
          </p:cNvPr>
          <p:cNvSpPr txBox="1"/>
          <p:nvPr/>
        </p:nvSpPr>
        <p:spPr>
          <a:xfrm>
            <a:off x="6432550" y="6062662"/>
            <a:ext cx="40481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mappingignorance.org/2015/09/21/language-semantics-and-discourse-into-the-landscape-model-of-reading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198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appropriate </a:t>
            </a:r>
          </a:p>
          <a:p>
            <a:pPr lvl="1"/>
            <a:r>
              <a:rPr lang="en-US" dirty="0"/>
              <a:t>Colloquialisms</a:t>
            </a:r>
          </a:p>
          <a:p>
            <a:pPr lvl="1"/>
            <a:r>
              <a:rPr lang="en-US" dirty="0"/>
              <a:t>Technical terms</a:t>
            </a:r>
          </a:p>
          <a:p>
            <a:pPr lvl="1"/>
            <a:r>
              <a:rPr lang="en-US" dirty="0"/>
              <a:t>Acronyms </a:t>
            </a:r>
          </a:p>
          <a:p>
            <a:pPr lvl="1"/>
            <a:r>
              <a:rPr lang="en-US" dirty="0"/>
              <a:t>Organizational jargon </a:t>
            </a:r>
          </a:p>
          <a:p>
            <a:pPr marL="301752" lvl="1" indent="0">
              <a:buNone/>
            </a:pPr>
            <a:r>
              <a:rPr lang="en-US" dirty="0"/>
              <a:t>that can be used to clarify content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D66AC7C-A23A-4C10-8C8F-CD6A84DC47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05000"/>
            <a:ext cx="4419600" cy="294413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B1AD3A-316E-4C4E-B25F-593BB2F258E2}"/>
              </a:ext>
            </a:extLst>
          </p:cNvPr>
          <p:cNvSpPr txBox="1"/>
          <p:nvPr/>
        </p:nvSpPr>
        <p:spPr>
          <a:xfrm>
            <a:off x="6245225" y="4849133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unexpectedincommonhours.wordpress.com/tag/colloquialism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56361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elements of the voice</a:t>
            </a:r>
          </a:p>
          <a:p>
            <a:pPr lvl="1"/>
            <a:r>
              <a:rPr lang="en-US" dirty="0"/>
              <a:t>Tone</a:t>
            </a:r>
          </a:p>
          <a:p>
            <a:pPr lvl="1"/>
            <a:r>
              <a:rPr lang="en-US" dirty="0"/>
              <a:t>Rhythm</a:t>
            </a:r>
          </a:p>
          <a:p>
            <a:pPr lvl="1"/>
            <a:r>
              <a:rPr lang="en-US" dirty="0"/>
              <a:t>Volume</a:t>
            </a:r>
          </a:p>
          <a:p>
            <a:pPr lvl="1"/>
            <a:r>
              <a:rPr lang="en-US" dirty="0"/>
              <a:t>Inflection </a:t>
            </a:r>
          </a:p>
          <a:p>
            <a:pPr lvl="1"/>
            <a:r>
              <a:rPr lang="en-US" dirty="0"/>
              <a:t>Pace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AE1C26B2-FE2B-487D-8F00-96846FD3D9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3457575" cy="2771775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FD36A9-A6E2-4A12-AEF8-059DA1749C23}"/>
              </a:ext>
            </a:extLst>
          </p:cNvPr>
          <p:cNvSpPr txBox="1"/>
          <p:nvPr/>
        </p:nvSpPr>
        <p:spPr>
          <a:xfrm>
            <a:off x="6246814" y="4676775"/>
            <a:ext cx="34575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orkjoy.wordpress.com/2011/02/15/one-easy-way-to-fail-a-job-interview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67835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verbal articulation</a:t>
            </a:r>
          </a:p>
          <a:p>
            <a:pPr lvl="1"/>
            <a:r>
              <a:rPr lang="en-US" dirty="0"/>
              <a:t>Proper pronunciation and enunciation</a:t>
            </a:r>
          </a:p>
          <a:p>
            <a:pPr lvl="1"/>
            <a:r>
              <a:rPr lang="en-US" dirty="0"/>
              <a:t>Fluidity of speech</a:t>
            </a:r>
          </a:p>
          <a:p>
            <a:pPr lvl="1"/>
            <a:r>
              <a:rPr lang="en-US" dirty="0"/>
              <a:t>Lack of distracting expressions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9923C27-EA24-43FE-BB70-195CB2666A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6EB2AE-D59E-441E-9892-D17F89E564D3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punditcafe.com/language/correct-pronunciation-commonly-mispronounced-words/attachment/7-dengue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2250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 Exam TK0-201&amp;quot;&quot;/&gt;&lt;property id=&quot;20307&quot; value=&quot;256&quot;/&gt;&lt;/object&gt;&lt;object type=&quot;3&quot; unique_id=&quot;10250&quot;&gt;&lt;property id=&quot;20148&quot; value=&quot;5&quot;/&gt;&lt;property id=&quot;20300&quot; value=&quot;Slide 2 - &amp;quot;What are we going to cover?&amp;quot;&quot;/&gt;&lt;property id=&quot;20307&quot; value=&quot;271&quot;/&gt;&lt;/object&gt;&lt;object type=&quot;3&quot; unique_id=&quot;10253&quot;&gt;&lt;property id=&quot;20148&quot; value=&quot;5&quot;/&gt;&lt;property id=&quot;20300&quot; value=&quot;Slide 3 - &amp;quot;Course Schedule&amp;quot;&quot;/&gt;&lt;property id=&quot;20307&quot; value=&quot;274&quot;/&gt;&lt;/object&gt;&lt;object type=&quot;3&quot; unique_id=&quot;10722&quot;&gt;&lt;property id=&quot;20148&quot; value=&quot;5&quot;/&gt;&lt;property id=&quot;20300&quot; value=&quot;Slide 4 - &amp;quot;Domain 3.0&amp;quot;&quot;/&gt;&lt;property id=&quot;20307&quot; value=&quot;275&quot;/&gt;&lt;/object&gt;&lt;object type=&quot;3&quot; unique_id=&quot;10728&quot;&gt;&lt;property id=&quot;20148&quot; value=&quot;5&quot;/&gt;&lt;property id=&quot;20300&quot; value=&quot;Slide 5 - &amp;quot;Instructor Credibility &amp;amp; Communications&amp;quot;&quot;/&gt;&lt;property id=&quot;20307&quot; value=&quot;281&quot;/&gt;&lt;/object&gt;&lt;object type=&quot;3&quot; unique_id=&quot;10742&quot;&gt;&lt;property id=&quot;20148&quot; value=&quot;5&quot;/&gt;&lt;property id=&quot;20300&quot; value=&quot;Slide 21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22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23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24 - &amp;quot;Very important links&amp;quot;&quot;/&gt;&lt;property id=&quot;20307&quot; value=&quot;299&quot;/&gt;&lt;/object&gt;&lt;object type=&quot;3&quot; unique_id=&quot;12807&quot;&gt;&lt;property id=&quot;20148&quot; value=&quot;5&quot;/&gt;&lt;property id=&quot;20300&quot; value=&quot;Slide 6 - &amp;quot;Instructor Credibility &amp;amp; Communications&amp;quot;&quot;/&gt;&lt;property id=&quot;20307&quot; value=&quot;322&quot;/&gt;&lt;/object&gt;&lt;object type=&quot;3&quot; unique_id=&quot;13455&quot;&gt;&lt;property id=&quot;20148&quot; value=&quot;5&quot;/&gt;&lt;property id=&quot;20300&quot; value=&quot;Slide 13 - &amp;quot;Instructor Credibility &amp;amp; Communications&amp;quot;&quot;/&gt;&lt;property id=&quot;20307&quot; value=&quot;351&quot;/&gt;&lt;/object&gt;&lt;object type=&quot;3&quot; unique_id=&quot;13998&quot;&gt;&lt;property id=&quot;20148&quot; value=&quot;5&quot;/&gt;&lt;property id=&quot;20300&quot; value=&quot;Slide 7 - &amp;quot;Instructor Credibility &amp;amp; Communications&amp;quot;&quot;/&gt;&lt;property id=&quot;20307&quot; value=&quot;352&quot;/&gt;&lt;/object&gt;&lt;object type=&quot;3&quot; unique_id=&quot;13999&quot;&gt;&lt;property id=&quot;20148&quot; value=&quot;5&quot;/&gt;&lt;property id=&quot;20300&quot; value=&quot;Slide 8 - &amp;quot;Instructor Credibility &amp;amp; Communications&amp;quot;&quot;/&gt;&lt;property id=&quot;20307&quot; value=&quot;353&quot;/&gt;&lt;/object&gt;&lt;object type=&quot;3&quot; unique_id=&quot;14000&quot;&gt;&lt;property id=&quot;20148&quot; value=&quot;5&quot;/&gt;&lt;property id=&quot;20300&quot; value=&quot;Slide 9 - &amp;quot;Instructor Credibility &amp;amp; Communications&amp;quot;&quot;/&gt;&lt;property id=&quot;20307&quot; value=&quot;354&quot;/&gt;&lt;/object&gt;&lt;object type=&quot;3&quot; unique_id=&quot;14001&quot;&gt;&lt;property id=&quot;20148&quot; value=&quot;5&quot;/&gt;&lt;property id=&quot;20300&quot; value=&quot;Slide 10 - &amp;quot;Instructor Credibility &amp;amp; Communications&amp;quot;&quot;/&gt;&lt;property id=&quot;20307&quot; value=&quot;355&quot;/&gt;&lt;/object&gt;&lt;object type=&quot;3&quot; unique_id=&quot;14002&quot;&gt;&lt;property id=&quot;20148&quot; value=&quot;5&quot;/&gt;&lt;property id=&quot;20300&quot; value=&quot;Slide 11 - &amp;quot;Instructor Credibility &amp;amp; Communications&amp;quot;&quot;/&gt;&lt;property id=&quot;20307&quot; value=&quot;356&quot;/&gt;&lt;/object&gt;&lt;object type=&quot;3&quot; unique_id=&quot;14003&quot;&gt;&lt;property id=&quot;20148&quot; value=&quot;5&quot;/&gt;&lt;property id=&quot;20300&quot; value=&quot;Slide 12 - &amp;quot;Instructor Credibility &amp;amp; Communications&amp;quot;&quot;/&gt;&lt;property id=&quot;20307&quot; value=&quot;357&quot;/&gt;&lt;/object&gt;&lt;object type=&quot;3&quot; unique_id=&quot;14004&quot;&gt;&lt;property id=&quot;20148&quot; value=&quot;5&quot;/&gt;&lt;property id=&quot;20300&quot; value=&quot;Slide 14 - &amp;quot;Instructor Credibility &amp;amp; Communications&amp;quot;&quot;/&gt;&lt;property id=&quot;20307&quot; value=&quot;358&quot;/&gt;&lt;/object&gt;&lt;object type=&quot;3&quot; unique_id=&quot;14005&quot;&gt;&lt;property id=&quot;20148&quot; value=&quot;5&quot;/&gt;&lt;property id=&quot;20300&quot; value=&quot;Slide 15 - &amp;quot;Instructor Credibility &amp;amp; Communications&amp;quot;&quot;/&gt;&lt;property id=&quot;20307&quot; value=&quot;359&quot;/&gt;&lt;/object&gt;&lt;object type=&quot;3&quot; unique_id=&quot;14006&quot;&gt;&lt;property id=&quot;20148&quot; value=&quot;5&quot;/&gt;&lt;property id=&quot;20300&quot; value=&quot;Slide 16 - &amp;quot;Instructor Credibility &amp;amp; Communications&amp;quot;&quot;/&gt;&lt;property id=&quot;20307&quot; value=&quot;360&quot;/&gt;&lt;/object&gt;&lt;object type=&quot;3&quot; unique_id=&quot;14007&quot;&gt;&lt;property id=&quot;20148&quot; value=&quot;5&quot;/&gt;&lt;property id=&quot;20300&quot; value=&quot;Slide 17 - &amp;quot;Instructor Credibility &amp;amp; Communications&amp;quot;&quot;/&gt;&lt;property id=&quot;20307&quot; value=&quot;361&quot;/&gt;&lt;/object&gt;&lt;object type=&quot;3&quot; unique_id=&quot;14008&quot;&gt;&lt;property id=&quot;20148&quot; value=&quot;5&quot;/&gt;&lt;property id=&quot;20300&quot; value=&quot;Slide 18 - &amp;quot;Instructor Credibility &amp;amp; Communications&amp;quot;&quot;/&gt;&lt;property id=&quot;20307&quot; value=&quot;362&quot;/&gt;&lt;/object&gt;&lt;object type=&quot;3&quot; unique_id=&quot;14009&quot;&gt;&lt;property id=&quot;20148&quot; value=&quot;5&quot;/&gt;&lt;property id=&quot;20300&quot; value=&quot;Slide 19 - &amp;quot;Instructor Credibility &amp;amp; Communications&amp;quot;&quot;/&gt;&lt;property id=&quot;20307&quot; value=&quot;363&quot;/&gt;&lt;/object&gt;&lt;object type=&quot;3&quot; unique_id=&quot;14096&quot;&gt;&lt;property id=&quot;20148&quot; value=&quot;5&quot;/&gt;&lt;property id=&quot;20300&quot; value=&quot;Slide 20&quot;/&gt;&lt;property id=&quot;20307&quot; value=&quot;364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12047</TotalTime>
  <Words>1217</Words>
  <Application>Microsoft Office PowerPoint</Application>
  <PresentationFormat>Custom</PresentationFormat>
  <Paragraphs>208</Paragraphs>
  <Slides>24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Consolas</vt:lpstr>
      <vt:lpstr>Corbel</vt:lpstr>
      <vt:lpstr>Chalkboard 16x9</vt:lpstr>
      <vt:lpstr>CompTIA CTT+ Certified Technical Trainer Exam TK0-201</vt:lpstr>
      <vt:lpstr>What are we going to cover?</vt:lpstr>
      <vt:lpstr>Course Schedule</vt:lpstr>
      <vt:lpstr>Domain 3.0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PowerPoint Presentation</vt:lpstr>
      <vt:lpstr>What have we learned so far?</vt:lpstr>
      <vt:lpstr>What have we learned so far?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59</cp:revision>
  <dcterms:created xsi:type="dcterms:W3CDTF">2019-01-05T23:05:34Z</dcterms:created>
  <dcterms:modified xsi:type="dcterms:W3CDTF">2019-01-15T06:48:35Z</dcterms:modified>
</cp:coreProperties>
</file>